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7" r:id="rId33"/>
    <p:sldId id="298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86" y="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AE0FD-F896-43C0-8A3D-EAE13557EA62}" type="datetimeFigureOut">
              <a:rPr lang="th-TH" smtClean="0"/>
              <a:t>11/09/56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EAC656-2EBE-475E-8593-3D4E8C6009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23516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D6816-A42E-4E5C-BFCD-7906EDB81F9B}" type="datetimeFigureOut">
              <a:rPr lang="th-TH" smtClean="0"/>
              <a:t>11/09/56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791D7-256F-40C7-B57E-8C54FB26F4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08261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791D7-256F-40C7-B57E-8C54FB26F4AA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2958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AC53-2B50-4491-970F-7581B92160F7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CD9FB-B64B-4BDB-A048-7747E3F75612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E140-BE30-4CD3-B353-07CA1BC23B43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46427-9CE8-4A4B-8F80-0D9C762426CA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038E-38F0-48FF-863A-E9C450825765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28CEA-1A20-49E6-8281-3D794AAFF10B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9AC3A-FFD2-4AF2-8D2C-C6C8A1FE0D4D}" type="datetime1">
              <a:rPr lang="th-TH" smtClean="0"/>
              <a:t>11/09/56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D9BA-5913-47F5-9A8F-7C835DBCB656}" type="datetime1">
              <a:rPr lang="th-TH" smtClean="0"/>
              <a:t>11/09/56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6504B-CD78-4342-92DB-C53B4978ADD4}" type="datetime1">
              <a:rPr lang="th-TH" smtClean="0"/>
              <a:t>11/09/56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A305-7C37-44D9-86FE-F151D13F0281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808F9-37A9-4F8A-9493-7DB23C03E630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E6A1CE-24D1-4D96-A276-E14916C4C2FC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797AA4-9F37-41C6-8027-1289FA0C2612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5" y="4811768"/>
            <a:ext cx="5635149" cy="1353536"/>
          </a:xfrm>
        </p:spPr>
        <p:txBody>
          <a:bodyPr>
            <a:normAutofit/>
          </a:bodyPr>
          <a:lstStyle/>
          <a:p>
            <a:pPr algn="ctr"/>
            <a:r>
              <a:rPr lang="th-TH" sz="2400" b="1" i="1" dirty="0">
                <a:latin typeface="Angsana New" pitchFamily="18" charset="-34"/>
                <a:cs typeface="Angsana New" pitchFamily="18" charset="-34"/>
              </a:rPr>
              <a:t>ดร.ประสาท  </a:t>
            </a:r>
            <a:r>
              <a:rPr lang="th-TH" sz="2400" b="1" i="1" dirty="0" err="1">
                <a:latin typeface="Angsana New" pitchFamily="18" charset="-34"/>
                <a:cs typeface="Angsana New" pitchFamily="18" charset="-34"/>
              </a:rPr>
              <a:t>พงษ์สุวรรณ์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400" i="1" dirty="0">
                <a:latin typeface="Angsana New" pitchFamily="18" charset="-34"/>
                <a:cs typeface="Angsana New" pitchFamily="18" charset="-34"/>
              </a:rPr>
              <a:t>อธิบดีศาลปกครองขอนแก่น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endParaRPr lang="en-US" dirty="0" smtClean="0"/>
          </a:p>
          <a:p>
            <a:endParaRPr lang="th-TH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093340" cy="3872721"/>
          </a:xfrm>
        </p:spPr>
        <p:txBody>
          <a:bodyPr/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3200" spc="-60" dirty="0">
                <a:effectLst/>
                <a:latin typeface="Browallia New"/>
                <a:ea typeface="Times New Roman"/>
                <a:cs typeface="BrowalliaUPC"/>
              </a:rPr>
              <a:t>หลักกฎหมายและคดีปกครองเกี่ยวกับการ</a:t>
            </a:r>
            <a:r>
              <a:rPr lang="th-TH" sz="3200" spc="-60">
                <a:effectLst/>
                <a:latin typeface="Browallia New"/>
                <a:ea typeface="Times New Roman"/>
                <a:cs typeface="BrowalliaUPC"/>
              </a:rPr>
              <a:t>พัสดุ </a:t>
            </a:r>
            <a:r>
              <a:rPr lang="th-TH" sz="3200" spc="-60" smtClean="0">
                <a:effectLst/>
                <a:latin typeface="Browallia New"/>
                <a:ea typeface="Times New Roman"/>
                <a:cs typeface="BrowalliaUPC"/>
              </a:rPr>
              <a:t/>
            </a:r>
            <a:br>
              <a:rPr lang="th-TH" sz="3200" spc="-6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3200" spc="-60" smtClean="0">
                <a:effectLst/>
                <a:latin typeface="Browallia New"/>
                <a:ea typeface="Times New Roman"/>
                <a:cs typeface="BrowalliaUPC"/>
              </a:rPr>
              <a:t>สัญญาทาง</a:t>
            </a:r>
            <a:r>
              <a:rPr lang="th-TH" sz="3200" spc="-60" dirty="0">
                <a:effectLst/>
                <a:latin typeface="Browallia New"/>
                <a:ea typeface="Times New Roman"/>
                <a:cs typeface="BrowalliaUPC"/>
              </a:rPr>
              <a:t>ปกครอง และ</a:t>
            </a:r>
            <a:r>
              <a:rPr lang="th-TH" sz="3200" spc="-60" dirty="0" smtClean="0">
                <a:effectLst/>
                <a:latin typeface="Browallia New"/>
                <a:ea typeface="Times New Roman"/>
                <a:cs typeface="BrowalliaUPC"/>
              </a:rPr>
              <a:t>อนุญาโตตุลาการ</a:t>
            </a:r>
            <a:r>
              <a:rPr lang="en-US" sz="3200" spc="-60" dirty="0" smtClean="0">
                <a:effectLst/>
                <a:latin typeface="Browallia New"/>
                <a:ea typeface="Times New Roman"/>
                <a:cs typeface="BrowalliaUPC"/>
              </a:rPr>
              <a:t/>
            </a:r>
            <a:br>
              <a:rPr lang="en-US" sz="32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en-US" sz="2400" dirty="0">
                <a:effectLst/>
                <a:latin typeface="Times New Roman"/>
                <a:ea typeface="Times New Roman"/>
                <a:cs typeface="Angsana New"/>
              </a:rPr>
              <a:t/>
            </a:r>
            <a:br>
              <a:rPr lang="en-US" sz="2400" dirty="0">
                <a:effectLst/>
                <a:latin typeface="Times New Roman"/>
                <a:ea typeface="Times New Roman"/>
                <a:cs typeface="Angsana New"/>
              </a:rPr>
            </a:br>
            <a:r>
              <a:rPr lang="th-TH" sz="2800" spc="-60" dirty="0">
                <a:effectLst/>
                <a:latin typeface="Browallia New"/>
                <a:ea typeface="Times New Roman"/>
                <a:cs typeface="BrowalliaUPC"/>
              </a:rPr>
              <a:t>โครงการจัดประชุมสัมมนาการให้ความรู้เกี่ยวกับการอุทธรณ์และการร้องทุกข์ การดำเนินคดีปกครอง การปฏิบัติงานเกี่ยวกับงานการเงินและพัสดุ แก่ข้าราชการครูและ</a:t>
            </a:r>
            <a:r>
              <a:rPr lang="th-TH" sz="2800" spc="-60" dirty="0" smtClean="0">
                <a:effectLst/>
                <a:latin typeface="Browallia New"/>
                <a:ea typeface="Times New Roman"/>
                <a:cs typeface="BrowalliaUPC"/>
              </a:rPr>
              <a:t>บุคลากร</a:t>
            </a:r>
            <a:r>
              <a:rPr lang="th-TH" sz="2800" spc="-60" dirty="0">
                <a:effectLst/>
                <a:latin typeface="Browallia New"/>
                <a:ea typeface="Times New Roman"/>
                <a:cs typeface="BrowalliaUPC"/>
              </a:rPr>
              <a:t>ทางการ</a:t>
            </a:r>
            <a:r>
              <a:rPr lang="th-TH" sz="2800" spc="-60" dirty="0" smtClean="0">
                <a:effectLst/>
                <a:latin typeface="Browallia New"/>
                <a:ea typeface="Times New Roman"/>
                <a:cs typeface="BrowalliaUPC"/>
              </a:rPr>
              <a:t>ศึกษา</a:t>
            </a:r>
            <a:br>
              <a:rPr lang="th-TH" sz="28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2800" spc="-60" dirty="0" smtClean="0">
                <a:effectLst/>
                <a:latin typeface="Browallia New"/>
                <a:ea typeface="Times New Roman"/>
                <a:cs typeface="BrowalliaUPC"/>
              </a:rPr>
              <a:t> </a:t>
            </a:r>
            <a:r>
              <a:rPr lang="en-US" sz="2400" dirty="0">
                <a:effectLst/>
                <a:latin typeface="Times New Roman"/>
                <a:ea typeface="Times New Roman"/>
                <a:cs typeface="Angsana New"/>
              </a:rPr>
              <a:t/>
            </a:r>
            <a:br>
              <a:rPr lang="en-US" sz="2400" dirty="0">
                <a:effectLst/>
                <a:latin typeface="Times New Roman"/>
                <a:ea typeface="Times New Roman"/>
                <a:cs typeface="Angsana New"/>
              </a:rPr>
            </a:br>
            <a:r>
              <a:rPr lang="th-TH" sz="2400" spc="-60" dirty="0">
                <a:effectLst/>
                <a:latin typeface="Browallia New"/>
                <a:ea typeface="Times New Roman"/>
                <a:cs typeface="BrowalliaUPC"/>
              </a:rPr>
              <a:t>วันเสาร์ที่ ๒๘ กันยายน ๒๕๕๖ เวลา ๙.๐๐ – ๑๗.๐๐ </a:t>
            </a:r>
            <a:r>
              <a:rPr lang="th-TH" sz="2400" spc="-60" dirty="0" smtClean="0">
                <a:effectLst/>
                <a:latin typeface="Browallia New"/>
                <a:ea typeface="Times New Roman"/>
                <a:cs typeface="BrowalliaUPC"/>
              </a:rPr>
              <a:t>น</a:t>
            </a:r>
            <a:r>
              <a:rPr lang="en-US" sz="2400" spc="-60" dirty="0" smtClean="0">
                <a:effectLst/>
                <a:latin typeface="Browallia New"/>
                <a:ea typeface="Times New Roman"/>
                <a:cs typeface="BrowalliaUPC"/>
              </a:rPr>
              <a:t>.</a:t>
            </a:r>
            <a:r>
              <a:rPr lang="en-US" sz="2400" dirty="0" smtClean="0"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400" dirty="0" smtClean="0">
                <a:effectLst/>
                <a:latin typeface="Angsana New" pitchFamily="18" charset="-34"/>
                <a:cs typeface="Angsana New" pitchFamily="18" charset="-34"/>
              </a:rPr>
            </a:b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pPr/>
              <a:t>1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73389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331640" y="1628800"/>
            <a:ext cx="6284168" cy="336952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บทที่ ๑  ความหมายของนิติกรรมทางปกครองฝ่ายเดียวและสัญญาของฝ่ายปกครอง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๑.๑.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นิติกรรมทางปกครอง แบ่งออกเป็น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กฎ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คำสั่งทางปกครองเฉพาะราย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๓) คำสั่งทางปกครองทั่วไป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10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73135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907704" y="1412776"/>
            <a:ext cx="5780112" cy="3744416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๑.๒. 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สัญญาของฝ่ายปกครอง </a:t>
            </a:r>
            <a:r>
              <a:rPr lang="en-US" sz="3300" dirty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แบ่ง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ออกเป็นสัญญาทางปกครอง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และสัญญาทางแพ่ง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ของฝ่ายปกครอง</a:t>
            </a:r>
            <a:endParaRPr lang="en-US" sz="33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๑) สัญญาทางปกครอง</a:t>
            </a:r>
            <a:endParaRPr lang="en-US" sz="33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๑.๑) สัญญาทางปกครองตามนิยาม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ใน			พระราชบัญญัติ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จัดตั้งศาลปกครองฯ</a:t>
            </a:r>
            <a:endParaRPr lang="en-US" sz="33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		         (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ก) องค์ประกอบที่ ๑ สัญญา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ที่			         คู่สัญญา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อย่างน้อยฝ่าย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หนึ่ง			         ต้อง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เป็นหน่วยงาน</a:t>
            </a:r>
            <a:r>
              <a:rPr lang="th-TH" sz="3300" dirty="0" smtClean="0">
                <a:latin typeface="Angsana New" pitchFamily="18" charset="-34"/>
                <a:cs typeface="Angsana New" pitchFamily="18" charset="-34"/>
              </a:rPr>
              <a:t>ทางปกครอง      		                          หรือเป็นบุคคล</a:t>
            </a:r>
            <a:r>
              <a:rPr lang="th-TH" sz="3300" dirty="0">
                <a:latin typeface="Angsana New" pitchFamily="18" charset="-34"/>
                <a:cs typeface="Angsana New" pitchFamily="18" charset="-34"/>
              </a:rPr>
              <a:t>ซึ่งกระทำการแทนรัฐ</a:t>
            </a:r>
            <a:endParaRPr lang="en-US" sz="33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11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75122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403648" y="1628800"/>
            <a:ext cx="6140152" cy="324036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ข) องค์ประกอบที่ ๒ สัญญาดังกล่าวมีลักษณะเป็นสัญญาอย่างใดอย่างหนึ่ง ดังต่อไปนี้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๑.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สัญญาสัมปทาน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๒.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สัญญาที่ให้จัดทำบริการสาธารณะ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๓.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สัญญาจัดให้มีสิ่งสาธารณูปโภค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๔.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สัญญาให้แสวงประโยชน์จากทรัพยากรธรรมชาติ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12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40815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259632" y="1340768"/>
            <a:ext cx="6328792" cy="432048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(๑.๒) ความหมายของสัญญาทางปกครองตามหลักกฎหมายปกครองฝรั่งเศส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ก) สัญญาทางปกครองโดยการกำหนดของกฎหมาย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administratifs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par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détermination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de la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loi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ข) สัญญาทางปกครองโดยเนื้อหา (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3000" dirty="0" err="1" smtClean="0">
                <a:latin typeface="Angsana New" pitchFamily="18" charset="-34"/>
                <a:cs typeface="Angsana New" pitchFamily="18" charset="-34"/>
              </a:rPr>
              <a:t>administratifs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par nature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)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	๑. 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ต้องเป็นสัญญาที่เกี่ยวข้องกับ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บริการ			สาธารณะ 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relatifs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au service public)</a:t>
            </a: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	๒. 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มีข้อกำหนดพิเศษในสัญญาที่แตกต่าง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จาก		สัญญา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ทางแพ่งธรรมดา 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(clauses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exorbitantes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		du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droit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commun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13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722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403648" y="1484784"/>
            <a:ext cx="6256784" cy="4320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๑.๓) การอธิบายความหมายของสัญญาทาง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	โดย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ที่ประชุมใหญ่ตุลาการในศาลปกครองสูงสุด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๑.๔) แนวคำพิพากษาของศาลและ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คณะกรรมการ	วินิจฉัย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ชี้ขาดอำนาจหน้าที่ระหว่างศาลเกี่ยวกับ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สัญญา	ทาง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/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สัญญาทางแพ่งของฝ่ายปกครอง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14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6590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259632" y="1464732"/>
            <a:ext cx="6284168" cy="3620452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th-TH" dirty="0"/>
              <a:t>๑.๓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ข้อเปรียบเทียบระหว่างสัญญาของฝ่ายปกครองกับสัญญาของรัฐ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(State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หรือ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government contracts)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ประเภท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ของสัญญาของรัฐ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สัญญาเกี่ยวกับการพัสดุ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Procurement Contract)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สัญญาสัมปทาน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Concession Contract)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๓) สัญญาจ้างเหมาแบบเบ็ดเสร็จ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Turnkey)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๔) สัญญาของรัฐแบบรัฐต่อรัฐ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Government to Government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หรือ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G to G)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๕) สัญญาของรัฐที่ไม่เกี่ยวกับการพัสดุ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(Non Procurement)</a:t>
            </a: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15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56274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403648" y="1556792"/>
            <a:ext cx="6140152" cy="3441536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th-TH" sz="3500" b="1" dirty="0">
                <a:latin typeface="Angsana New" pitchFamily="18" charset="-34"/>
                <a:cs typeface="Angsana New" pitchFamily="18" charset="-34"/>
              </a:rPr>
              <a:t>บทที่ ๒  ความหมายของสัญญาทางปกครองตามหลักกฎหมายปกครองฝรั่งเศส</a:t>
            </a:r>
            <a:endParaRPr lang="en-US" sz="35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>
                <a:latin typeface="Angsana New" pitchFamily="18" charset="-34"/>
                <a:cs typeface="Angsana New" pitchFamily="18" charset="-34"/>
              </a:rPr>
              <a:t>๒.๑ สัญญาทางปกครองโดยการกำหนดของกฎหมาย (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administratifs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par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détermination</a:t>
            </a:r>
            <a:r>
              <a:rPr lang="en-US" sz="3000" dirty="0">
                <a:latin typeface="Angsana New" pitchFamily="18" charset="-34"/>
                <a:cs typeface="Angsana New" pitchFamily="18" charset="-34"/>
              </a:rPr>
              <a:t> de la </a:t>
            </a:r>
            <a:r>
              <a:rPr lang="en-US" sz="3000" dirty="0" err="1">
                <a:latin typeface="Angsana New" pitchFamily="18" charset="-34"/>
                <a:cs typeface="Angsana New" pitchFamily="18" charset="-34"/>
              </a:rPr>
              <a:t>loi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) 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๒.๒ สัญญาทางปกครองโดยเนื้อหา (</a:t>
            </a:r>
            <a:r>
              <a:rPr lang="en-US" sz="3000" dirty="0" err="1" smtClean="0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000" dirty="0" err="1" smtClean="0">
                <a:latin typeface="Angsana New" pitchFamily="18" charset="-34"/>
                <a:cs typeface="Angsana New" pitchFamily="18" charset="-34"/>
              </a:rPr>
              <a:t>administratifs</a:t>
            </a:r>
            <a:r>
              <a:rPr lang="en-US" sz="3000" dirty="0" smtClean="0">
                <a:latin typeface="Angsana New" pitchFamily="18" charset="-34"/>
                <a:cs typeface="Angsana New" pitchFamily="18" charset="-34"/>
              </a:rPr>
              <a:t> par nature</a:t>
            </a: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sz="30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100" dirty="0" smtClean="0">
                <a:latin typeface="Angsana New" pitchFamily="18" charset="-34"/>
                <a:cs typeface="Angsana New" pitchFamily="18" charset="-34"/>
              </a:rPr>
              <a:t>	</a:t>
            </a: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16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3134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259632" y="1268760"/>
            <a:ext cx="6284168" cy="367240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(ก)  การเป็นสัญญาเกี่ยวกับบริการสาธารณะ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relatifs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au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service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public) 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สัญญามอบหมายให้คู่สัญญาเป็นผู้ดำเนิน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บริการ	สาธารณะโดยตรง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confiant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au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cocontractant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2800" dirty="0" err="1" smtClean="0">
                <a:latin typeface="Angsana New" pitchFamily="18" charset="-34"/>
                <a:cs typeface="Angsana New" pitchFamily="18" charset="-34"/>
              </a:rPr>
              <a:t>l’exécution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même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	du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service public)</a:t>
            </a:r>
          </a:p>
          <a:p>
            <a:pPr marL="45720" indent="0">
              <a:buNone/>
            </a:pPr>
            <a:r>
              <a:rPr lang="en-US" dirty="0" smtClean="0"/>
              <a:t>	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(๒) สัญญาให้คู่สัญญาเข้ามามีส่วนร่วมในการ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ดำเนิน	บริการ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สาธารณะ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faisant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participer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le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2800" dirty="0" err="1" smtClean="0">
                <a:latin typeface="Angsana New" pitchFamily="18" charset="-34"/>
                <a:cs typeface="Angsana New" pitchFamily="18" charset="-34"/>
              </a:rPr>
              <a:t>cocontractant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au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fonctionnement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du service public)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17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90438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3"/>
          </p:nvPr>
        </p:nvSpPr>
        <p:spPr>
          <a:xfrm>
            <a:off x="1403648" y="1772816"/>
            <a:ext cx="6140152" cy="2952328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(๓) สัญญาที่เป็นเครื่องมือหรือรูปแบบในการดำเนินบริการสาธารณะ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constituant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le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moyen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même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d’exécution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du service public)</a:t>
            </a:r>
          </a:p>
          <a:p>
            <a:pPr marL="45720" indent="0">
              <a:buNone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สัญญาที่เกี่ยวข้องกับบริการสาธารณะ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liés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au service public)</a:t>
            </a: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18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40272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628800"/>
            <a:ext cx="6212160" cy="37444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ข)  สัญญาที่มีข้อกำหนดพิเศษจากข้อสัญญาในสัญญาทางแพ่ง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(clause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exorbitante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du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droit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commun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ข้อกำหนดในสัญญาดังกล่าวมักจะเกี่ยวข้อง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กับ	อภิสิทธิ์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ของฝ่ายปกครอง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(des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prérogatives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de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	puissance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publique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endParaRPr lang="en-US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	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19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567335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15616" y="731520"/>
            <a:ext cx="6428184" cy="464169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บทนำ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โครงสร้างและขอบเขต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การศึกษา หลัก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กฎหมายและคดีปกครองเกี่ยวกับการพัสดุ สัญญาทางปกครอง และ อนุญาโตตุลาการในสัญญาทาง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๑. วัตถุประสงค์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และขอบเขตของ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การศึกษา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๑.๑ ศึกษาหลักกฎหมายเกี่ยวกับการพัสดุ สัญญาทางปกครอง และอนุญาโตตุลาการในสัญญาทาง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๑.๒ ศึกษาถึงคดีพิพาทเกี่ยวกับการพัสดุ สัญญาทางปกครอง และอนุญาโตตุลาการในสัญญาทางปกครอง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560070" indent="-514350">
              <a:buAutoNum type="thaiNumPeriod"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4139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908720"/>
            <a:ext cx="6356176" cy="4248472"/>
          </a:xfrm>
        </p:spPr>
        <p:txBody>
          <a:bodyPr/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เป็นข้อกำหนดที่อ้างอิงไปถึงสัญญาแบบ (</a:t>
            </a:r>
            <a:r>
              <a:rPr lang="en-US" sz="2800" dirty="0" err="1" smtClean="0">
                <a:latin typeface="Angsana New" pitchFamily="18" charset="-34"/>
                <a:cs typeface="Angsana New" pitchFamily="18" charset="-34"/>
              </a:rPr>
              <a:t>contrat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-	type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หรือ </a:t>
            </a:r>
            <a:r>
              <a:rPr lang="fr-FR" sz="2800" dirty="0">
                <a:latin typeface="Angsana New" pitchFamily="18" charset="-34"/>
                <a:cs typeface="Angsana New" pitchFamily="18" charset="-34"/>
              </a:rPr>
              <a:t>contrat aux formes et aux procédures </a:t>
            </a:r>
            <a:r>
              <a:rPr lang="fr-FR" sz="2800" dirty="0" smtClean="0">
                <a:latin typeface="Angsana New" pitchFamily="18" charset="-34"/>
                <a:cs typeface="Angsana New" pitchFamily="18" charset="-34"/>
              </a:rPr>
              <a:t>	administratives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หรือเอกสารกำหนดเงื่อนไขของ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สัญญา	ทาง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ปกครอง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cahier des charges)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หรือบทบัญญัติ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	กฎหมาย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ที่กำหนดข้อสัญญาที่มีลักษณะพิเศษ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๓) ข้อกำหนดที่มอบอำนาจมหาชนให้เอกชน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คู่สัญญา	เหนือ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บุคคลภายนอก 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๔) ข้อกำหนดซึ่งต้องตีความตามทฤษฎี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กฎหมาย	มหาชน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théorie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propre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aux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contrats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administratifs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20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224332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47664" y="1844824"/>
            <a:ext cx="5996136" cy="3240360"/>
          </a:xfrm>
        </p:spPr>
        <p:txBody>
          <a:bodyPr/>
          <a:lstStyle/>
          <a:p>
            <a:pPr marL="45720" indent="0">
              <a:buNone/>
            </a:pPr>
            <a:r>
              <a:rPr lang="th-TH" dirty="0"/>
              <a:t>	</a:t>
            </a:r>
            <a:endParaRPr lang="th-TH" dirty="0" smtClean="0"/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๕) ข้อกำหนดซึ่งไม่ค่อยพบในสัญญาทางแพ่ง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	เอกชน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clauses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inhabituelles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๖) ข้อกำหนดซึ่งมีลักษณะพิเศษ ประเภทไม่อาจ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พบ	ได้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ในนิติสัมพันธ์ระหว่างเอกชนกับเอกชน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21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4205818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484784"/>
            <a:ext cx="6356176" cy="3600400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๒.๓ สัญญา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ทางปกครองประเภทต่าง ๆ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ก)  สัญญาจัดซื้อจัดจ้าง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marchés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publics) 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สัญญาจัดหาพัสดุและบริการ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สัญญาเกี่ยวกับงานโยธาสาธารณะ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marL="45720" indent="0">
              <a:buNone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                       	(</a:t>
            </a:r>
            <a:r>
              <a:rPr lang="fr-FR" sz="2800" dirty="0">
                <a:latin typeface="Angsana New" pitchFamily="18" charset="-34"/>
                <a:cs typeface="Angsana New" pitchFamily="18" charset="-34"/>
              </a:rPr>
              <a:t>marchés de travaux publics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หรือสัญญา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จัด		ให้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มีสิ่งสาธารณูปโภค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22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4238877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268760"/>
            <a:ext cx="6212160" cy="504056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ข)  สัญญามอบหมายให้บุคคลอื่นนอกจากรัฐ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เป็น	ผู้จัดทำ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บริการสาธารณะ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délégation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de service public)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สัญญาสัมปทานบริการสาธารณะ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	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concession de service public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สัญญาให้ดำเนินการบริการสาธารณะ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l’affermage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๓) การว่าจ้างให้เอกชนเป็นผู้ดำเนิน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บริการ		สาธารณะ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régie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intéressée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endParaRPr lang="en-US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๔) การจ้างผู้จัดการบริหารงาน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สาธารณะ		แทน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รัฐ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gérance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endParaRPr lang="en-US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ค) สัญญาร่วมทุน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fr-FR" sz="2800" dirty="0">
                <a:latin typeface="Angsana New" pitchFamily="18" charset="-34"/>
                <a:cs typeface="Angsana New" pitchFamily="18" charset="-34"/>
              </a:rPr>
              <a:t>contrats de </a:t>
            </a:r>
            <a:r>
              <a:rPr lang="fr-FR" sz="2800" dirty="0" smtClean="0">
                <a:latin typeface="Angsana New" pitchFamily="18" charset="-34"/>
                <a:cs typeface="Angsana New" pitchFamily="18" charset="-34"/>
              </a:rPr>
              <a:t>partenariat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</a:t>
            </a:r>
            <a:endParaRPr lang="en-US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23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88595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844824"/>
            <a:ext cx="6284168" cy="352839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บทที่ ๓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ความหมาย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ของสัญญาทางปกครองตามพระราชบัญญัติจัดตั้งศาลปกครองและวิธีพิจารณาคดีปกครอง พ.ศ. ๒๕๔๒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๓.๑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สัญญาของฝ่ายปกครอง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: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สัญญาทุกชนิด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ที่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ฝ่ายปกครอง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ทำ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กับบุคคลอื่น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๓.๑.๑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สัญญาทางปกครอง 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๓.๑.๒ สัญญาทางแพ่งของฝ่ายปกครอง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400" smtClean="0"/>
              <a:t>24</a:t>
            </a:fld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3170635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691680" y="1268760"/>
            <a:ext cx="5852120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2400" dirty="0">
                <a:latin typeface="Angsana New" pitchFamily="18" charset="-34"/>
                <a:cs typeface="Angsana New" pitchFamily="18" charset="-34"/>
              </a:rPr>
              <a:t>๓.๒  สัญญาทางปกครองตามนิยามในพระราชบัญญัติจัดตั้งศาลปกครองฯ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๓.๒.๑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องค์ประกอบที่ ๑ ต้องเป็นสัญญาที่คู่สัญญาอย่างน้อยฝ่ายหนึ่งเป็นหน่วยงานทางปกครองหรือเป็นบุคคลซึ่งกระทำการแทน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รัฐ</a:t>
            </a: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๓.๒.๒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องค์ประกอบที่ ๒ สัญญาดังกล่าวต้องมีลักษณะเป็นสัญญาอย่างใดอย่างหนึ่งดังต่อไปนี้ด้วย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๑) สัญญาสัมปทาน 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๒) สัญญาที่ให้จัดทำบริการสาธารณะ 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๓) สัญญาจัดให้มีสิ่งสาธารณูปโภค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๔) สัญญาให้แสวงประโยชน์จากทรัพยากรธรรมชาติ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400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25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849940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908720"/>
            <a:ext cx="6140152" cy="468052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th-TH" sz="3000" dirty="0">
                <a:latin typeface="Angsana New" pitchFamily="18" charset="-34"/>
                <a:cs typeface="Angsana New" pitchFamily="18" charset="-34"/>
              </a:rPr>
              <a:t>๓.๓  การอธิบายความหมายของสัญญาทางปกครองโดยที่ประชุมใหญ่ตุลาการในศาลปกครองสูงสุด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>
                <a:latin typeface="Angsana New" pitchFamily="18" charset="-34"/>
                <a:cs typeface="Angsana New" pitchFamily="18" charset="-34"/>
              </a:rPr>
              <a:t>๓.๔  แนวคำวินิจฉัยของศาลปกครองและคณะกรรมการวินิจฉัยชี้ขาดอำนาจหน้าที่ระหว่างศาลเกี่ยวกับความหมายของสัญญาทางปกครอง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๓.๔.๑ 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แนวคำวินิจฉัยตามคำสั่งหรือคำพิพากษาศาลปกครอง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	๓.๔.๒ </a:t>
            </a:r>
            <a:r>
              <a:rPr lang="th-TH" sz="3000" dirty="0">
                <a:latin typeface="Angsana New" pitchFamily="18" charset="-34"/>
                <a:cs typeface="Angsana New" pitchFamily="18" charset="-34"/>
              </a:rPr>
              <a:t>แนวคำวินิจฉัยตามคำวินิจฉัยของคณะกรรมการวินิจฉัยชี้ขาดอำนาจหน้าที่ระหว่างศาลในคดีเกี่ยวกับสัญญาทางปกครอง</a:t>
            </a:r>
            <a:endParaRPr lang="en-US" sz="30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26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52250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484784"/>
            <a:ext cx="6400800" cy="347472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บท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ที่ ๔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คดีเกี่ยวกับการพัสดุและสัญญาทางปกครอง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ที่อยู่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ในอำนาจของศาลปกครอง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๔.๑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คดีปกครองในขั้นตอนการประกวดราคาสอบราคา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ฯ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ตาม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ระเบียบฯ พัสดุฯ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 คดีปกครองในขั้นตอนก่อน</a:t>
            </a:r>
            <a:br>
              <a:rPr lang="th-TH" sz="2800" u="sng" dirty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ทำ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สัญญา (นิติกรรมฝ่ายเดียว)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ก.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คดีฟ้องเพิกถอนคำสั่งทางปกครอง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    	    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ฟ้องเพิกถอนประกาศประกวดราคา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สอบราคา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27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3543209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340768"/>
            <a:ext cx="6140152" cy="424847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(๒)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ฟ้องเพิกถอนการตัดสินการประกวดราคา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(๓)  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ฟ้อง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เพิกถอนคำสั่งตัดสิทธิผู้เข้าประกวดราคาบาง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ราย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(๔)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ฟ้อง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เพิกถอนคำสั่งยกเลิกการประกวดราคา, การสอบราคา ประกาศประกวด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ราคา</a:t>
            </a:r>
          </a:p>
          <a:p>
            <a:pPr marL="45720" indent="0">
              <a:buNone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ฟ้องเพิกถอนคำสั่งให้เป็นผู้ทิ้ง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งาน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(๖)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ฟ้องเพิกถอนคำสั่งคณะกรรมการดำเนินการประมูลด้วยระบบอิเล็กทรอนิกส์ กรณีไม่ผ่านการคัดเลือกตามข้อ ๙ ของระเบียบสำนักนายกรัฐมนตรี ว่าด้วยการพัสดุด้วยวิธีการทางอิเล็กทรอนิกส์ พ.ศ. ๒๕๔๙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28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7613797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268760"/>
            <a:ext cx="6356176" cy="3816424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ข.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คดี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ละเมิดทางปกครองในขั้นตอนการประกวดราคา (ฟ้องเรียกค่าเสียหายจากการออกประกาศประกวดราคาโดยไม่ชอบ ยกเลิกการประกวดราคาโดยไม่ชอบ ตัดสินการประกวดราคาโดยไม่ชอบ ตัดสิทธิผู้เข้าประกวดราคาโดยไม่ชอบ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ค.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คดี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ฟ้องเรียกค่าเสียหายอันเกิดจากการที่ศาลมีคำสั่งกำหนดมาตรการหรือวิธีการ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คุ้มครองเพื่อ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บรรเทาทุกข์ชั่วคราวก่อนการพิพากษาตามมาตรา ๒๖๓ แห่งประมวลกฎหมายวิธีพิจารณาความแพ่ง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29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97044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484784"/>
            <a:ext cx="6472808" cy="3834760"/>
          </a:xfrm>
        </p:spPr>
        <p:txBody>
          <a:bodyPr/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๒.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หลักการและขั้นตอนสำคัญตามระเบียบสำนักนายกรัฐมนตรี </a:t>
            </a:r>
            <a:br>
              <a:rPr lang="th-TH" sz="2800" dirty="0">
                <a:latin typeface="Angsana New" pitchFamily="18" charset="-34"/>
                <a:cs typeface="Angsana New" pitchFamily="18" charset="-34"/>
              </a:rPr>
            </a:br>
            <a:r>
              <a:rPr lang="th-TH" sz="2800" dirty="0">
                <a:latin typeface="Angsana New" pitchFamily="18" charset="-34"/>
                <a:cs typeface="Angsana New" pitchFamily="18" charset="-34"/>
              </a:rPr>
              <a:t>ว่าด้วยการพัสดุ พ.ศ.๒๕๓๕ และระเบียบว่าด้วยการพัสดุของหน่วยงาน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ต่างๆ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๓. หลักการและขั้นตอนสำคัญตามระเบียบสำนักนายกรัฐมนตรี ว่าด้วยการพัสดุด้วยวิธีการทางอิเล็กทรอนิกส์ พ.ศ. ๒๕๔๙</a:t>
            </a: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9385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196752"/>
            <a:ext cx="6356176" cy="4608512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๔.๒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คดีพิพาทเกี่ยวกับสัญญาที่เกิดก่อนสัญญาหลักหรือเรียกว่า “สัญญาประกวดราคา”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คดีพิพาทหลังการทำสัญญาทางปกครอง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 คดีเกี่ยวกับสัญญาปกครอง (นิติกรรมสองฝ่าย)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๔.๓.๑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ฟ้องขอให้ขยายระยะเวลาตามสัญญาและให้คืน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ค่าปรับ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๔.๓.๒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ฟ้องเพิกถอนการบอกเลิกสัญญา, บอกเลิกสัญญาโดยชอบเรียกค่าเสียหาย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30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927177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484784"/>
            <a:ext cx="6140152" cy="4176464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๔.๓.๓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ฟ้องขอให้ตรวจรับมอบ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งาน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๔.๓.๔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การฟ้องบังคับให้กระทำการ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นอกเหนือจาก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สัญญา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ไม่ได้</a:t>
            </a:r>
          </a:p>
          <a:p>
            <a:pPr marL="896938" indent="-852488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๔.๓.๕ </a:t>
            </a:r>
            <a:r>
              <a:rPr lang="th-TH" sz="2800" u="sng" spc="-100" dirty="0">
                <a:latin typeface="Angsana New" pitchFamily="18" charset="-34"/>
                <a:cs typeface="Angsana New" pitchFamily="18" charset="-34"/>
              </a:rPr>
              <a:t>ผู้ว่าจ้างจะสั่งให้ผู้รับจ้างทำงานนอกเหนือสัญญาไม่ได้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๔.๓.๖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ฟ้องขอให้คืนเงินค้ำประกัน หลักประกันหรือหนังสือค้ำประกัน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๔.๓.๗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ฟ้องขอให้ชำระค่าปรับตามสัญญา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๔.๓.๘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ฟ้องขอให้รับผิดตามสัญญาทุน</a:t>
            </a: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31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9458110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484784"/>
            <a:ext cx="6140152" cy="417646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th-TH" dirty="0" smtClean="0"/>
              <a:t>	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๔.๓.๙ </a:t>
            </a:r>
            <a:r>
              <a:rPr lang="th-TH" sz="2800" u="sng" spc="-100" dirty="0">
                <a:latin typeface="Angsana New" pitchFamily="18" charset="-34"/>
                <a:cs typeface="Angsana New" pitchFamily="18" charset="-34"/>
              </a:rPr>
              <a:t>การมีผลผูกพันของสัญญาทางปกครองที่ทำด้วยวาจา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๔.๓.๑๐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การแก้ไขเพิ่มเติมสัญญาโดยการขยายระยะเวลาการปฏิบัติงานตามสัญญา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๔.๓.๑๑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การจ่ายเงินค่าจ้างตามสัญญา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๔.๓.๑๒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การขอให้ชดใช้ค่าเสียหายจากการสั่งให้แก้ไขเปลี่ยนแปลงงานตามสัญญา 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๔.๓.๑๓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การหักเงินหลักประกันสัญญา</a:t>
            </a:r>
          </a:p>
          <a:p>
            <a:pPr marL="89693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๔.๓.๑๔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การหักเงินค่าปรับตาม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สัญญ</a:t>
            </a:r>
            <a:r>
              <a:rPr lang="th-TH" sz="2800" u="sng" dirty="0" smtClean="0"/>
              <a:t>า</a:t>
            </a:r>
            <a:endParaRPr lang="th-TH" sz="2800" u="sng" dirty="0"/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32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41675917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484784"/>
            <a:ext cx="6140152" cy="417646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๔.๓.๑๕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การคืนเงินค่าปรับ</a:t>
            </a:r>
          </a:p>
          <a:p>
            <a:pPr marL="900113" indent="0">
              <a:buNone/>
            </a:pPr>
            <a:r>
              <a:rPr lang="th-TH" sz="2800" spc="-100" dirty="0">
                <a:latin typeface="Angsana New" pitchFamily="18" charset="-34"/>
                <a:cs typeface="Angsana New" pitchFamily="18" charset="-34"/>
              </a:rPr>
              <a:t>๔.๓.๑๖ </a:t>
            </a:r>
            <a:r>
              <a:rPr lang="th-TH" sz="2800" u="sng" spc="-100" dirty="0">
                <a:latin typeface="Angsana New" pitchFamily="18" charset="-34"/>
                <a:cs typeface="Angsana New" pitchFamily="18" charset="-34"/>
              </a:rPr>
              <a:t>การส่งมอบงานจ้างภายหลังจากการบอกเลิกสัญญา</a:t>
            </a:r>
          </a:p>
          <a:p>
            <a:pPr marL="900113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๔.๓.๑๗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การขอรับเงินชดเชยค่าก่อสร้างตามสัญญาแบบปรับราคาได้ (ค่า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K)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และเงินเพิ่มค่าก่อสร้างตามมติคณะรัฐมนตรี</a:t>
            </a:r>
          </a:p>
          <a:p>
            <a:pPr marL="900113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๔.๓.๑๘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การขอนิรโทษตามมติคณะรัฐมนตรี</a:t>
            </a:r>
          </a:p>
          <a:p>
            <a:pPr marL="900113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๔.๓.๑๙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การขอให้ชดใช้ค่าเสียหายกรณีผู้ว่าจ้างไม่ปฏิบัติตามมติคณะรัฐมนตรี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33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694334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1196752"/>
            <a:ext cx="6284168" cy="46805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๔.๔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 คดีพิพาทเกี่ยวกับสัญญาอุปกรณ์หรือสัญญาอื่นหลังการทำสัญญา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๔.๕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เกี่ยวกับการที่เจ้าหน้าที่ของรัฐละเลยต่อหน้าที่หรือปฏิบัติหน้าที่ล่าช้าที่เกี่ยวเนื่องกับสัญญา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๔.๖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ฟ้องเพิกถอนคำสั่งของหน่วยงานทางปกครองที่สั่งให้กรรมการตรวจรับงานที่ดำเนินการโดยไม่ชอบรับผิดตามมาตรา ๑๒ แห่งพระราชบัญญัติความรับผิดทางละเมิดของเจ้าหน้าที่ พ.ศ.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๒๕๓๙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๔.๗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คดีฟ้องละเมิดอันเกิดจากคำสั่งไม่รับพิจารณาซองประกวดราคา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34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802254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196752"/>
            <a:ext cx="6400800" cy="4320480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๔.๘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คดีเกี่ยวกับการพัสดุและสัญญาที่ไม่อยู่ใน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อำนาจ</a:t>
            </a:r>
            <a:br>
              <a:rPr lang="th-TH" sz="2800" u="sng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ศาล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ก.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ข้อยกเว้นของคดีที่ไม่อยู่ในอำนาจของศาลปกครองตามมาตรา ๙ 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วรรคสอง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(๑) (๒) และ (๓) แห่งพระราชบัญญัติจัดตั้งศาลปกครองฯ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ข.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กรณีที่มีแนวคำวินิจฉัยของศาลว่าคดีไม่อยู่ในอำนาจของศาลปกครอง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35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7420922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75656" y="1196752"/>
            <a:ext cx="6068144" cy="4464496"/>
          </a:xfrm>
        </p:spPr>
        <p:txBody>
          <a:bodyPr/>
          <a:lstStyle/>
          <a:p>
            <a:pPr marL="45720" indent="0">
              <a:buNone/>
            </a:pP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บท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ที่ ๕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เงื่อนไขในการฟ้องคดีเกี่ยวกับการพัสดุและสัญญาทางปกครอง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๕.๑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ต้องเป็นคำฟ้องที่มีข้อเท็จจริง คำขอและรายละเอียดครบถ้วนตามที่ระบุไว้ในมาตรา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๔๕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๕.๒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ต้องมีคำสั่งทางปกครองหรือกฎในเรื่องที่จะมีการฟ้องคดีนั้น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36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033149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124744"/>
            <a:ext cx="6212160" cy="4104456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๕.๓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ผู้ฟ้องคดีต้องเป็นผู้มีส่วนได้เสีย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intérêt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à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agir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ตาม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มาตรา ๔๒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วรรคหนึ่ง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คดีฟ้องเพิกถอนกฎหรือคำสั่งตามมาตรา ๙ วรรคหนึ่ง (๑) ใช้หลักผู้เสียหายอย่างกว้าง คือ เพียงแต่ได้รับความกระทบกระเทือนจากการกระทำนั้น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 ข. คดีละเมิดหรือสัญญาทางปกครองใช้หลักผู้เสียหายอย่างแคบ คือ ต้องถูกโต้แย้งสิทธิในเรื่องที่จะฟ้องนั้น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37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3959517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124744"/>
            <a:ext cx="6212160" cy="3888432"/>
          </a:xfrm>
        </p:spPr>
        <p:txBody>
          <a:bodyPr/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๕.๔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คำสั่งทางปกครองนั้นต้องก่อผลกระทบกระเทือน (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l’acte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err="1">
                <a:latin typeface="Angsana New" pitchFamily="18" charset="-34"/>
                <a:cs typeface="Angsana New" pitchFamily="18" charset="-34"/>
              </a:rPr>
              <a:t>faisant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grief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) จึงจะฟ้องได้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๕.๕ ต้องได้ดำเนินการแก้ไขความเดือดร้อนครบขั้นตอนแล้ว ตามมาตรา ๔๒ วรรคสอง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๕.๖ ต้องเป็นฟ้องที่ชำระค่าธรรมเนียมศาลโดยถูกต้อง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๕.๗ ต้องเป็นฟ้องที่ไม่ขาดอายุความ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38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8790058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03648" y="1268760"/>
            <a:ext cx="6140152" cy="3744416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๕.๘ ผู้ฟ้องคดีต้องเป็นผู้ที่มีความสามารถตามกฎหมาย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๕.๙ ต้องเป็นคำฟ้องที่ศาลสามารถออกคำบังคับ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ได้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ตาม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มาตรา ๗๒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ต้องเป็นคำขอที่ศาลออกคำบังคับได้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ข.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ต้องเป็นคำขอที่ศาลจำเป็นต้องออกคำบังคับให้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๕.๑๐ ต้องไม่เป็นการฟ้องซ้อนหรือฟ้องซ้ำหรือดำเนินกระบวนพิจารณาซ้ำ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39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20882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556792"/>
            <a:ext cx="6212160" cy="3816424"/>
          </a:xfrm>
        </p:spPr>
        <p:txBody>
          <a:bodyPr/>
          <a:lstStyle/>
          <a:p>
            <a:pPr marL="4572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 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แบ่งขั้นตอนตามระเบียบสำนักนายกรัฐมนตรี ว่า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ด้วย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พัสดุ พ.ศ.๒๕๓๕ ตามหลักกฎหมาย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r>
              <a:rPr lang="th-TH" sz="2800" dirty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๔.๑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ขั้นตอนตามระเบียบฯพัสดุก่อนการทำสัญญา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ทำนิติกรรมทางปกครองฝ่ายเดียว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การออกประกาศประกวดราคา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การตัดสินการประกวดราคา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4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4715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75656" y="1484784"/>
            <a:ext cx="6068144" cy="345638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บทที่ ๖  คำวินิจฉัยในเนื้อหาคดี (บางเรื่อง) เกี่ยวกับการพัสดุและสัญญาทางปกครอง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๖.๑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คดีปกครองในขั้นตอนการประกวดราคา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1207008" lvl="4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การวินิจฉัยเพิกถอนคำสั่งทาง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ข.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การวินิจฉัยว่าเจ้าหน้าที่ละเลยต่อ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หน้าที่		หรือปฏิบัติหน้าที่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ล่าช้า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40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064782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628800"/>
            <a:ext cx="6212160" cy="4032448"/>
          </a:xfrm>
        </p:spPr>
        <p:txBody>
          <a:bodyPr/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ค. การวินิจฉัยเกี่ยวกับค่าเสียหายเนื่องจาก		การกระทำละเมิดในขั้นตอนการประกวด	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ราคา </a:t>
            </a: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ง.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การวินิจฉัยเกี่ยวกับค่าเสียหายเนื่องจากการ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กระทำ	ละเมิด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อันเกิดจากการคืนหลักประกันล่าช้า (ปัจจุบัน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ถือ	เป็น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คดีพิพาทเกี่ยวกับสัญญา)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๖.๒ คดีปกครองเกี่ยวกับข้อพิพาทตามสัญญาทาง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41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5445254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980728"/>
            <a:ext cx="6400800" cy="4392488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th-TH" sz="3400" b="1" dirty="0" smtClean="0">
                <a:latin typeface="Angsana New" pitchFamily="18" charset="-34"/>
                <a:cs typeface="Angsana New" pitchFamily="18" charset="-34"/>
              </a:rPr>
              <a:t> บท</a:t>
            </a:r>
            <a:r>
              <a:rPr lang="th-TH" sz="3400" b="1" dirty="0">
                <a:latin typeface="Angsana New" pitchFamily="18" charset="-34"/>
                <a:cs typeface="Angsana New" pitchFamily="18" charset="-34"/>
              </a:rPr>
              <a:t>ที่ ๗  ข้อพิพาทเกี่ยวกับคำวินิจฉัยของอนุญาโตตุลาการในสัญญาทางปกครอง</a:t>
            </a:r>
            <a:endParaRPr lang="en-US" sz="3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๗.๑ 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หลักกฎหมายว่าด้วยสัญญาทางปกครอง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กับ</a:t>
            </a: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อนุญาโตตุลาการ</a:t>
            </a:r>
          </a:p>
          <a:p>
            <a:pPr marL="45720" indent="0">
              <a:buNone/>
            </a:pP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๗.๒ 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หลักกฎหมายเกี่ยวกับเขตอำนาจศาลเหนือข้อ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พิพาท</a:t>
            </a: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เกี่ยวกับอนุญาโตตุลาการ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ในสัญญาทางปกครอง</a:t>
            </a:r>
            <a:endParaRPr lang="en-US" sz="3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๗.๓ 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หลักกฎหมายและแนวคำวินิจฉัยเกี่ยวกับเงื่อนไขใน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ฟ้องคดี</a:t>
            </a:r>
            <a:endParaRPr lang="en-US" sz="3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๗.๔ 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แนวคำพิพากษาของศาลในเนื้อหาของคดี</a:t>
            </a:r>
            <a:endParaRPr lang="en-US" sz="34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๗.๕ </a:t>
            </a:r>
            <a:r>
              <a:rPr lang="th-TH" sz="3400" u="sng" dirty="0">
                <a:latin typeface="Angsana New" pitchFamily="18" charset="-34"/>
                <a:cs typeface="Angsana New" pitchFamily="18" charset="-34"/>
              </a:rPr>
              <a:t>การอุทธรณ์คำพิพากษาหรือคำสั่งศาลใน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คดี</a:t>
            </a:r>
            <a:r>
              <a:rPr lang="th-TH" sz="34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400" u="sng" dirty="0" smtClean="0">
                <a:latin typeface="Angsana New" pitchFamily="18" charset="-34"/>
                <a:cs typeface="Angsana New" pitchFamily="18" charset="-34"/>
              </a:rPr>
              <a:t>อนุญาโตตุลาการ</a:t>
            </a:r>
            <a:endParaRPr lang="en-US" sz="3400" dirty="0">
              <a:latin typeface="Angsana New" pitchFamily="18" charset="-34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42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554874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700808"/>
            <a:ext cx="6212160" cy="345638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๔.๒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ขั้นตอนตามระเบียบฯพัสดุหลังการทำสัญญา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ทำสัญญาของฝ่ายปกครองและการ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ดำเนินการตาม	สัญญา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 การทำสัญญาทางแพ่งของฝ่ายปกครอง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การทำสัญญาทางปกครอง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๓) การปฏิบัติตามสัญญาและข้อพิพาท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จาก		สัญญา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5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50596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75656" y="1196752"/>
            <a:ext cx="6068144" cy="4464496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๕. คดี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ปกครองเกี่ยวกับการพัสดุ สัญญาทางปกครอง และอนุญาโตตุลาการในสัญญาทาง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๕.๑ คดีพิพาทในขั้นตอนตามระเบียบพัสดุก่อน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การทำ	สัญญา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คดีเกี่ยวกับนิติกรรมทางปกครองฝ่ายเดียว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คดีฟ้องเพิกถอนคำสั่งทางปกครอง เช่น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ฟ้อง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เพิกถอนประกาศประกวดราคา การตัดสิน</a:t>
            </a:r>
            <a:br>
              <a:rPr lang="th-TH" sz="2800" dirty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ประกวดราคา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คดีฟ้องละเมิดอันเกิดจากการใช้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อำนาจ		ตามกฎหมาย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การออกคำสั่งทาง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			หรือ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ละเลยล่าช้า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6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96552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124744"/>
            <a:ext cx="6212160" cy="4248472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</a:t>
            </a:r>
          </a:p>
          <a:p>
            <a:pPr marL="4572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๕.๒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คดีพิพาทเกี่ยวกับสัญญาที่เกิดก่อนสัญญา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หลัก	หรือ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เรียกว่า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“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สัญญาประกวดราคา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”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เช่น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คดีฟ้องบังคับตามสัญญาค้ำ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ประกันหรือ		ฟ้อง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เรียกหลักประกันคืน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คดีฟ้องบังคับตามสัญญาที่ตกลงว่า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จะ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ลงนาม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ในสัญญาหลัก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7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2142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640" y="1628800"/>
            <a:ext cx="6140152" cy="3384376"/>
          </a:xfrm>
        </p:spPr>
        <p:txBody>
          <a:bodyPr/>
          <a:lstStyle/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๕.๓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คดีพิพาทในขั้นตอนหลังทำสัญญา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๑) คดีพิพาทเกี่ยวกับสัญญาทาง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ปกครอง		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ผิดสัญญา การเลิกสัญญา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	(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๒) คดีพิพาทเกี่ยวกับสัญญาทางแพ่ง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		ฝ่าย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ปกครองในศาลยุติธรรม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dirty="0"/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8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81111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47664" y="1268760"/>
            <a:ext cx="5996136" cy="374441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h-TH" dirty="0" smtClean="0"/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๕.๔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คดีพิพาทเกี่ยวกับสัญญาอุปกรณ์หรือสัญญา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อื่น	หลัง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การทำสัญญา (สัญญารับสภาพหนี้ รับ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สภาพ	ความผิด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แปลงหนี้ โอนสิทธิเรียกร้อง)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๕.๕ คดีพิพาทเกี่ยว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กับคำสั่งทางปกครองหลัง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ทำ	สัญญา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คำสั่งให้เป็นผู้ทิ้งงานฯ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	๕.๕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คดีพิพาทเกี่ยวกับคำวินิจฉัย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	อนุญาโตตุลาการ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ในสัญญาทางปกครอง หรือ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สัญญา	ทาง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แพ่งของฝ่ายปกครอง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marL="4572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7AA4-9F37-41C6-8027-1289FA0C2612}" type="slidenum">
              <a:rPr lang="th-TH" sz="2000" smtClean="0"/>
              <a:t>9</a:t>
            </a:fld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99243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568</TotalTime>
  <Words>875</Words>
  <Application>Microsoft Office PowerPoint</Application>
  <PresentationFormat>นำเสนอทางหน้าจอ (4:3)</PresentationFormat>
  <Paragraphs>229</Paragraphs>
  <Slides>42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42</vt:i4>
      </vt:variant>
    </vt:vector>
  </HeadingPairs>
  <TitlesOfParts>
    <vt:vector size="43" baseType="lpstr">
      <vt:lpstr>Slipstream</vt:lpstr>
      <vt:lpstr>หลักกฎหมายและคดีปกครองเกี่ยวกับการพัสดุ  สัญญาทางปกครอง และอนุญาโตตุลาการ  โครงการจัดประชุมสัมมนาการให้ความรู้เกี่ยวกับการอุทธรณ์และการร้องทุกข์ การดำเนินคดีปกครอง การปฏิบัติงานเกี่ยวกับงานการเงินและพัสดุ แก่ข้าราชการครูและบุคลากรทางการศึกษา   วันเสาร์ที่ ๒๘ กันยายน ๒๕๕๖ เวลา ๙.๐๐ – ๑๗.๐๐ น.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หลักกฎหมายและคดีปกครองเกี่ยวกับการพัสดุ  สัญญาทางปกครองและอนุญาโตตุลาการในสัญญาทางปกครอง</dc:title>
  <dc:creator>Lenovo</dc:creator>
  <cp:lastModifiedBy>admincourt</cp:lastModifiedBy>
  <cp:revision>30</cp:revision>
  <cp:lastPrinted>2013-08-13T11:28:11Z</cp:lastPrinted>
  <dcterms:created xsi:type="dcterms:W3CDTF">2013-07-25T13:32:41Z</dcterms:created>
  <dcterms:modified xsi:type="dcterms:W3CDTF">2013-09-11T07:22:20Z</dcterms:modified>
</cp:coreProperties>
</file>